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Open Sauce Bold" charset="1" panose="00000800000000000000"/>
      <p:regular r:id="rId26"/>
    </p:embeddedFont>
    <p:embeddedFont>
      <p:font typeface="Open Sauce Heavy" charset="1" panose="00000A00000000000000"/>
      <p:regular r:id="rId27"/>
    </p:embeddedFont>
    <p:embeddedFont>
      <p:font typeface="DM Sans Bold" charset="1" panose="00000000000000000000"/>
      <p:regular r:id="rId28"/>
    </p:embeddedFont>
    <p:embeddedFont>
      <p:font typeface="Canva Sans" charset="1" panose="020B0503030501040103"/>
      <p:regular r:id="rId29"/>
    </p:embeddedFont>
    <p:embeddedFont>
      <p:font typeface="Open Sauce" charset="1" panose="000005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VAGY91HU4Q4.mp4" Type="http://schemas.openxmlformats.org/officeDocument/2006/relationships/video"/><Relationship Id="rId4" Target="../media/VAGY91HU4Q4.mp4" Type="http://schemas.microsoft.com/office/2007/relationships/media"/><Relationship Id="rId5" Target="../media/image25.jpeg" Type="http://schemas.openxmlformats.org/officeDocument/2006/relationships/image"/><Relationship Id="rId6" Target="../media/VAGY9XjRNSk.mp4" Type="http://schemas.openxmlformats.org/officeDocument/2006/relationships/video"/><Relationship Id="rId7" Target="../media/VAGY9XjRNSk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47759" y="3749017"/>
            <a:ext cx="3240241" cy="6504134"/>
          </a:xfrm>
          <a:custGeom>
            <a:avLst/>
            <a:gdLst/>
            <a:ahLst/>
            <a:cxnLst/>
            <a:rect r="r" b="b" t="t" l="l"/>
            <a:pathLst>
              <a:path h="6504134" w="3240241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79634" y="-1448305"/>
            <a:ext cx="7108366" cy="13183610"/>
            <a:chOff x="0" y="0"/>
            <a:chExt cx="1872162" cy="3472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2162" cy="3472226"/>
            </a:xfrm>
            <a:custGeom>
              <a:avLst/>
              <a:gdLst/>
              <a:ahLst/>
              <a:cxnLst/>
              <a:rect r="r" b="b" t="t" l="l"/>
              <a:pathLst>
                <a:path h="3472226" w="1872162">
                  <a:moveTo>
                    <a:pt x="0" y="0"/>
                  </a:moveTo>
                  <a:lnTo>
                    <a:pt x="1872162" y="0"/>
                  </a:lnTo>
                  <a:lnTo>
                    <a:pt x="1872162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872162" cy="3491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8779353" y="1028700"/>
            <a:ext cx="6514635" cy="6514635"/>
          </a:xfrm>
          <a:custGeom>
            <a:avLst/>
            <a:gdLst/>
            <a:ahLst/>
            <a:cxnLst/>
            <a:rect r="r" b="b" t="t" l="l"/>
            <a:pathLst>
              <a:path h="6514635" w="6514635">
                <a:moveTo>
                  <a:pt x="0" y="0"/>
                </a:moveTo>
                <a:lnTo>
                  <a:pt x="6514635" y="0"/>
                </a:lnTo>
                <a:lnTo>
                  <a:pt x="6514635" y="6514635"/>
                </a:lnTo>
                <a:lnTo>
                  <a:pt x="0" y="65146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9407508" y="1684991"/>
            <a:ext cx="5258326" cy="5258305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22499" t="0" r="-22499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27480" y="677968"/>
            <a:ext cx="1060041" cy="848033"/>
          </a:xfrm>
          <a:custGeom>
            <a:avLst/>
            <a:gdLst/>
            <a:ahLst/>
            <a:cxnLst/>
            <a:rect r="r" b="b" t="t" l="l"/>
            <a:pathLst>
              <a:path h="848033" w="1060041">
                <a:moveTo>
                  <a:pt x="0" y="0"/>
                </a:moveTo>
                <a:lnTo>
                  <a:pt x="1060041" y="0"/>
                </a:lnTo>
                <a:lnTo>
                  <a:pt x="1060041" y="848032"/>
                </a:lnTo>
                <a:lnTo>
                  <a:pt x="0" y="848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79909" y="3486619"/>
            <a:ext cx="48659" cy="2195841"/>
            <a:chOff x="0" y="0"/>
            <a:chExt cx="12815" cy="57832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15" cy="578329"/>
            </a:xfrm>
            <a:custGeom>
              <a:avLst/>
              <a:gdLst/>
              <a:ahLst/>
              <a:cxnLst/>
              <a:rect r="r" b="b" t="t" l="l"/>
              <a:pathLst>
                <a:path h="578329" w="12815">
                  <a:moveTo>
                    <a:pt x="0" y="0"/>
                  </a:moveTo>
                  <a:lnTo>
                    <a:pt x="12815" y="0"/>
                  </a:lnTo>
                  <a:lnTo>
                    <a:pt x="12815" y="578329"/>
                  </a:lnTo>
                  <a:lnTo>
                    <a:pt x="0" y="578329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2815" cy="5973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81949" y="3391369"/>
            <a:ext cx="6396100" cy="882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2"/>
              </a:lnSpc>
            </a:pPr>
            <a:r>
              <a:rPr lang="en-US" sz="5173" spc="-103" b="tru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STEM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521" y="4368597"/>
            <a:ext cx="8558276" cy="1313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60"/>
              </a:lnSpc>
            </a:pPr>
            <a:r>
              <a:rPr lang="en-US" sz="7685" spc="-153" b="true">
                <a:solidFill>
                  <a:srgbClr val="191919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EMG Device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4327" y="832204"/>
            <a:ext cx="9815307" cy="443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</a:pPr>
            <a:r>
              <a:rPr lang="en-US" b="true" sz="2663" spc="26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EN2091 - LABORATORY PRACTICE AND PROJECTS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55251" y="7486185"/>
            <a:ext cx="5704049" cy="211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F2F2F2"/>
                </a:solidFill>
                <a:latin typeface="Canva Sans"/>
                <a:ea typeface="Canva Sans"/>
                <a:cs typeface="Canva Sans"/>
                <a:sym typeface="Canva Sans"/>
              </a:rPr>
              <a:t>Ananthakumar.T       220029T</a:t>
            </a:r>
          </a:p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F2F2F2"/>
                </a:solidFill>
                <a:latin typeface="Canva Sans"/>
                <a:ea typeface="Canva Sans"/>
                <a:cs typeface="Canva Sans"/>
                <a:sym typeface="Canva Sans"/>
              </a:rPr>
              <a:t>Sivamynthan.N         220619D</a:t>
            </a:r>
          </a:p>
          <a:p>
            <a:pPr algn="l">
              <a:lnSpc>
                <a:spcPts val="4203"/>
              </a:lnSpc>
            </a:pPr>
            <a:r>
              <a:rPr lang="en-US" sz="3002">
                <a:solidFill>
                  <a:srgbClr val="F2F2F2"/>
                </a:solidFill>
                <a:latin typeface="Canva Sans"/>
                <a:ea typeface="Canva Sans"/>
                <a:cs typeface="Canva Sans"/>
                <a:sym typeface="Canva Sans"/>
              </a:rPr>
              <a:t>Ahilakumaran.T         220017F Mathujan.S                 220389U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45197" y="2138841"/>
            <a:ext cx="7417951" cy="6958180"/>
          </a:xfrm>
          <a:custGeom>
            <a:avLst/>
            <a:gdLst/>
            <a:ahLst/>
            <a:cxnLst/>
            <a:rect r="r" b="b" t="t" l="l"/>
            <a:pathLst>
              <a:path h="6958180" w="7417951">
                <a:moveTo>
                  <a:pt x="0" y="0"/>
                </a:moveTo>
                <a:lnTo>
                  <a:pt x="7417951" y="0"/>
                </a:lnTo>
                <a:lnTo>
                  <a:pt x="7417951" y="6958181"/>
                </a:lnTo>
                <a:lnTo>
                  <a:pt x="0" y="6958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653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46615" y="2138841"/>
            <a:ext cx="5720994" cy="6496004"/>
          </a:xfrm>
          <a:custGeom>
            <a:avLst/>
            <a:gdLst/>
            <a:ahLst/>
            <a:cxnLst/>
            <a:rect r="r" b="b" t="t" l="l"/>
            <a:pathLst>
              <a:path h="6496004" w="5720994">
                <a:moveTo>
                  <a:pt x="0" y="0"/>
                </a:moveTo>
                <a:lnTo>
                  <a:pt x="5720994" y="0"/>
                </a:lnTo>
                <a:lnTo>
                  <a:pt x="5720994" y="6496004"/>
                </a:lnTo>
                <a:lnTo>
                  <a:pt x="0" y="649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597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Design and Development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127356" y="3351436"/>
            <a:ext cx="6994411" cy="3070010"/>
          </a:xfrm>
          <a:custGeom>
            <a:avLst/>
            <a:gdLst/>
            <a:ahLst/>
            <a:cxnLst/>
            <a:rect r="r" b="b" t="t" l="l"/>
            <a:pathLst>
              <a:path h="3070010" w="6994411">
                <a:moveTo>
                  <a:pt x="0" y="0"/>
                </a:moveTo>
                <a:lnTo>
                  <a:pt x="6994410" y="0"/>
                </a:lnTo>
                <a:lnTo>
                  <a:pt x="6994410" y="3070011"/>
                </a:lnTo>
                <a:lnTo>
                  <a:pt x="0" y="3070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63423" y="6773872"/>
            <a:ext cx="7058344" cy="3076031"/>
          </a:xfrm>
          <a:custGeom>
            <a:avLst/>
            <a:gdLst/>
            <a:ahLst/>
            <a:cxnLst/>
            <a:rect r="r" b="b" t="t" l="l"/>
            <a:pathLst>
              <a:path h="3076031" w="7058344">
                <a:moveTo>
                  <a:pt x="0" y="0"/>
                </a:moveTo>
                <a:lnTo>
                  <a:pt x="7058343" y="0"/>
                </a:lnTo>
                <a:lnTo>
                  <a:pt x="7058343" y="3076031"/>
                </a:lnTo>
                <a:lnTo>
                  <a:pt x="0" y="3076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28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39584" y="6375201"/>
            <a:ext cx="8514126" cy="3474702"/>
          </a:xfrm>
          <a:custGeom>
            <a:avLst/>
            <a:gdLst/>
            <a:ahLst/>
            <a:cxnLst/>
            <a:rect r="r" b="b" t="t" l="l"/>
            <a:pathLst>
              <a:path h="3474702" w="8514126">
                <a:moveTo>
                  <a:pt x="0" y="0"/>
                </a:moveTo>
                <a:lnTo>
                  <a:pt x="8514126" y="0"/>
                </a:lnTo>
                <a:lnTo>
                  <a:pt x="8514126" y="3474702"/>
                </a:lnTo>
                <a:lnTo>
                  <a:pt x="0" y="3474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17" t="-15505" r="-10157" b="-1435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Design and 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77054" y="3688315"/>
            <a:ext cx="8476656" cy="223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The results of the EMG scan is readily availabe in our webpage within 15 seconds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27356" y="2259865"/>
            <a:ext cx="14499397" cy="73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75"/>
              </a:lnSpc>
              <a:spcBef>
                <a:spcPct val="0"/>
              </a:spcBef>
            </a:pPr>
            <a:r>
              <a:rPr lang="en-US" sz="4339" spc="-8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Webpage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99206" y="3457454"/>
            <a:ext cx="1853704" cy="1853704"/>
          </a:xfrm>
          <a:custGeom>
            <a:avLst/>
            <a:gdLst/>
            <a:ahLst/>
            <a:cxnLst/>
            <a:rect r="r" b="b" t="t" l="l"/>
            <a:pathLst>
              <a:path h="1853704" w="1853704">
                <a:moveTo>
                  <a:pt x="0" y="0"/>
                </a:moveTo>
                <a:lnTo>
                  <a:pt x="1853703" y="0"/>
                </a:lnTo>
                <a:lnTo>
                  <a:pt x="1853703" y="1853704"/>
                </a:lnTo>
                <a:lnTo>
                  <a:pt x="0" y="1853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87866" y="7817104"/>
            <a:ext cx="1563696" cy="1669605"/>
          </a:xfrm>
          <a:custGeom>
            <a:avLst/>
            <a:gdLst/>
            <a:ahLst/>
            <a:cxnLst/>
            <a:rect r="r" b="b" t="t" l="l"/>
            <a:pathLst>
              <a:path h="1669605" w="1563696">
                <a:moveTo>
                  <a:pt x="0" y="0"/>
                </a:moveTo>
                <a:lnTo>
                  <a:pt x="1563696" y="0"/>
                </a:lnTo>
                <a:lnTo>
                  <a:pt x="1563696" y="1669606"/>
                </a:lnTo>
                <a:lnTo>
                  <a:pt x="0" y="16696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519" t="-25132" r="-14088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27356" y="679014"/>
            <a:ext cx="15478702" cy="126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15"/>
              </a:lnSpc>
              <a:spcBef>
                <a:spcPct val="0"/>
              </a:spcBef>
            </a:pPr>
            <a:r>
              <a:rPr lang="en-US" b="true" sz="7439" spc="-45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Technical Details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43053" y="3859836"/>
            <a:ext cx="10508509" cy="1654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331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The TL074 is a quad low-noise operational amplifier (op-amp) widely used for signal processing applications. It is known for its low power consumption, low noise characteristics, and high input impedance, making it suitable for audio and instrumentation purposes.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249540" y="2858137"/>
            <a:ext cx="8400515" cy="59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TL074 operational amplifier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9206" y="7721854"/>
            <a:ext cx="10508509" cy="2073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7" indent="-215899" lvl="1">
              <a:lnSpc>
                <a:spcPts val="3319"/>
              </a:lnSpc>
              <a:spcBef>
                <a:spcPct val="0"/>
              </a:spcBef>
              <a:buFont typeface="Arial"/>
              <a:buChar char="•"/>
            </a:pPr>
            <a:r>
              <a:rPr lang="en-US" sz="1999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The 3006 Series Trimpot Potentiometer is a single-turn adjustable resistor ideal for precise resistance calibration in circuits. It offers a resistance range of 10Ω to 5MΩ with ±10% tolerance and a 0.5W power rating at 70°C. The compact design allows for top or side adjustment and operates across a temperature range of -55°C to +125°C, making it versatile for various applications.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99206" y="6573496"/>
            <a:ext cx="6300668" cy="595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5"/>
              </a:lnSpc>
              <a:spcBef>
                <a:spcPct val="0"/>
              </a:spcBef>
            </a:pPr>
            <a:r>
              <a:rPr lang="en-US" b="true" sz="382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Potentiometer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27356" y="1974594"/>
            <a:ext cx="15478702" cy="90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75"/>
              </a:lnSpc>
              <a:spcBef>
                <a:spcPct val="0"/>
              </a:spcBef>
            </a:pPr>
            <a:r>
              <a:rPr lang="en-US" sz="5339" spc="-325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Components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132558" y="6656189"/>
            <a:ext cx="6213255" cy="2765045"/>
          </a:xfrm>
          <a:custGeom>
            <a:avLst/>
            <a:gdLst/>
            <a:ahLst/>
            <a:cxnLst/>
            <a:rect r="r" b="b" t="t" l="l"/>
            <a:pathLst>
              <a:path h="2765045" w="6213255">
                <a:moveTo>
                  <a:pt x="0" y="0"/>
                </a:moveTo>
                <a:lnTo>
                  <a:pt x="6213255" y="0"/>
                </a:lnTo>
                <a:lnTo>
                  <a:pt x="6213255" y="2765045"/>
                </a:lnTo>
                <a:lnTo>
                  <a:pt x="0" y="2765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06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85600" y="2896180"/>
            <a:ext cx="6287375" cy="3994464"/>
          </a:xfrm>
          <a:custGeom>
            <a:avLst/>
            <a:gdLst/>
            <a:ahLst/>
            <a:cxnLst/>
            <a:rect r="r" b="b" t="t" l="l"/>
            <a:pathLst>
              <a:path h="3994464" w="6287375">
                <a:moveTo>
                  <a:pt x="0" y="0"/>
                </a:moveTo>
                <a:lnTo>
                  <a:pt x="6287375" y="0"/>
                </a:lnTo>
                <a:lnTo>
                  <a:pt x="6287375" y="3994463"/>
                </a:lnTo>
                <a:lnTo>
                  <a:pt x="0" y="39944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8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27356" y="679014"/>
            <a:ext cx="15478702" cy="126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15"/>
              </a:lnSpc>
              <a:spcBef>
                <a:spcPct val="0"/>
              </a:spcBef>
            </a:pPr>
            <a:r>
              <a:rPr lang="en-US" b="true" sz="7439" spc="-45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Technical Details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89031" y="4346825"/>
            <a:ext cx="5137769" cy="79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31"/>
              </a:lnSpc>
              <a:spcBef>
                <a:spcPct val="0"/>
              </a:spcBef>
            </a:pPr>
            <a:r>
              <a:rPr lang="en-US" b="true" sz="502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Circuit Diagram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31715" y="7801355"/>
            <a:ext cx="6300668" cy="79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31"/>
              </a:lnSpc>
              <a:spcBef>
                <a:spcPct val="0"/>
              </a:spcBef>
            </a:pPr>
            <a:r>
              <a:rPr lang="en-US" b="true" sz="5024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LTSpice Schematic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67279" y="3636569"/>
            <a:ext cx="5578401" cy="557840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917787" y="-3041985"/>
            <a:ext cx="5578401" cy="557840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FDFBFB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0"/>
            <a:ext cx="1680780" cy="10287000"/>
            <a:chOff x="0" y="0"/>
            <a:chExt cx="2241040" cy="1371600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990307" cy="13716000"/>
              <a:chOff x="0" y="0"/>
              <a:chExt cx="393147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93147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393147">
                    <a:moveTo>
                      <a:pt x="0" y="0"/>
                    </a:moveTo>
                    <a:lnTo>
                      <a:pt x="393147" y="0"/>
                    </a:lnTo>
                    <a:lnTo>
                      <a:pt x="39314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0686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393147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990307" y="0"/>
              <a:ext cx="250733" cy="13716000"/>
              <a:chOff x="0" y="0"/>
              <a:chExt cx="49528" cy="270933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9528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9528">
                    <a:moveTo>
                      <a:pt x="0" y="0"/>
                    </a:moveTo>
                    <a:lnTo>
                      <a:pt x="49528" y="0"/>
                    </a:lnTo>
                    <a:lnTo>
                      <a:pt x="49528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EEA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49528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pic>
        <p:nvPicPr>
          <p:cNvPr name="Picture 15" id="1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543418" y="3636569"/>
            <a:ext cx="8449595" cy="4762861"/>
          </a:xfrm>
          <a:prstGeom prst="rect">
            <a:avLst/>
          </a:prstGeom>
        </p:spPr>
      </p:pic>
      <p:pic>
        <p:nvPicPr>
          <p:cNvPr name="Picture 16" id="16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2588655" y="486265"/>
            <a:ext cx="4658264" cy="82296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543418" y="1308672"/>
            <a:ext cx="6779582" cy="122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29"/>
              </a:lnSpc>
              <a:spcBef>
                <a:spcPct val="0"/>
              </a:spcBef>
            </a:pPr>
            <a:r>
              <a:rPr lang="en-US" b="true" sz="7163" spc="-143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Demonstration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17375" y="8880381"/>
            <a:ext cx="5738612" cy="47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7"/>
              </a:lnSpc>
            </a:pPr>
            <a:r>
              <a:rPr lang="en-US" sz="24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Captured when testing the input jack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80696" y="2451973"/>
            <a:ext cx="15726354" cy="680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1. Development Costs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Material Costs: Sensors, microcontroller, wires, casing, and battery – LKR 12,000.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Prototyping Costs: PCB fabrication and 3D printing – LKR 8,000.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Software Tools: Free development platforms – LKR 0.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Labor Costs: Team contribution (self-funded) – LKR 0.</a:t>
            </a:r>
          </a:p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2. Production Costs (Projected)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Bu</a:t>
            </a: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lk manufacturing cost per unit: LKR 6,000.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Assembly cost per unit: LKR 1,000.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7356" y="3213973"/>
            <a:ext cx="15726354" cy="604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3. Cost Comparison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Existing EMG devices: LKR 50,000 - 100,000.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Our device: Estimated retail price LKR 15,000.</a:t>
            </a:r>
          </a:p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4. Total Project Cost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Total expenses for development: LKR 20,000</a:t>
            </a:r>
          </a:p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5. Pricing Strategy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Affordable price to ensure accessibility while maintaining a profit margin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27356" y="698064"/>
            <a:ext cx="15408289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Limitations and Future Enhancements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8323" y="3016006"/>
            <a:ext cx="15726354" cy="223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Performance may vary depending on environmental noise.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Limited Features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Requires basic knowledge for setup and operation.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127356" y="2004239"/>
            <a:ext cx="14499397" cy="73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75"/>
              </a:lnSpc>
              <a:spcBef>
                <a:spcPct val="0"/>
              </a:spcBef>
            </a:pPr>
            <a:r>
              <a:rPr lang="en-US" sz="4339" spc="-8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Current Limitations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98829" y="5612283"/>
            <a:ext cx="14499397" cy="73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75"/>
              </a:lnSpc>
              <a:spcBef>
                <a:spcPct val="0"/>
              </a:spcBef>
            </a:pPr>
            <a:r>
              <a:rPr lang="en-US" sz="4339" spc="-8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Potential Enhancements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27356" y="6801123"/>
            <a:ext cx="15726354" cy="223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Improved Signal Processing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Expanded Features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User-Friendly Interface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27356" y="698064"/>
            <a:ext cx="15408289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7356" y="2064360"/>
            <a:ext cx="15726354" cy="697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59846" indent="-329923" lvl="1">
              <a:lnSpc>
                <a:spcPts val="5073"/>
              </a:lnSpc>
              <a:buFont typeface="Arial"/>
              <a:buChar char="•"/>
            </a:pPr>
            <a:r>
              <a:rPr lang="en-US" sz="30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Achievements: Developed an affordable, portable EMG device for healthcare, prosthetics, and sports. Demonstrated applications in rehabilitation, performance anal</a:t>
            </a:r>
            <a:r>
              <a:rPr lang="en-US" sz="30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ysis, and assistive tech.</a:t>
            </a:r>
          </a:p>
          <a:p>
            <a:pPr algn="just" marL="659846" indent="-329923" lvl="1">
              <a:lnSpc>
                <a:spcPts val="5073"/>
              </a:lnSpc>
              <a:buFont typeface="Arial"/>
              <a:buChar char="•"/>
            </a:pPr>
            <a:r>
              <a:rPr lang="en-US" sz="30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Impact: Offers an affordable alternative to costly EMG devices, aiding patients, athletes, and researchers in muscle monitoring. Enhances local accessibility in Sri Lanka.</a:t>
            </a:r>
          </a:p>
          <a:p>
            <a:pPr algn="just" marL="659846" indent="-329923" lvl="1">
              <a:lnSpc>
                <a:spcPts val="5073"/>
              </a:lnSpc>
              <a:buFont typeface="Arial"/>
              <a:buChar char="•"/>
            </a:pPr>
            <a:r>
              <a:rPr lang="en-US" sz="30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Future Outlook: Potential for wireless features, AI integration, and enhanced data visualization. Opportunities for partnerships in healthcare, sports, and prosthetics.</a:t>
            </a:r>
          </a:p>
          <a:p>
            <a:pPr algn="just" marL="659846" indent="-329923" lvl="1">
              <a:lnSpc>
                <a:spcPts val="5073"/>
              </a:lnSpc>
              <a:buFont typeface="Arial"/>
              <a:buChar char="•"/>
            </a:pPr>
            <a:r>
              <a:rPr lang="en-US" sz="30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Final Thought: A step toward innovation, improving healthcare and tech accessibility for all.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0331" y="2477493"/>
            <a:ext cx="15726354" cy="571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73"/>
              </a:lnSpc>
            </a:pPr>
          </a:p>
          <a:p>
            <a:pPr algn="just" marL="746204" indent="-373102" lvl="1">
              <a:lnSpc>
                <a:spcPts val="5737"/>
              </a:lnSpc>
              <a:buFont typeface="Arial"/>
              <a:buChar char="•"/>
            </a:pPr>
            <a:r>
              <a:rPr lang="en-US" sz="34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We have designed a</a:t>
            </a:r>
            <a:r>
              <a:rPr lang="en-US" b="true" sz="3456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EMG device</a:t>
            </a:r>
            <a:r>
              <a:rPr lang="en-US" sz="34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to monitor muscle activity. </a:t>
            </a:r>
          </a:p>
          <a:p>
            <a:pPr algn="just">
              <a:lnSpc>
                <a:spcPts val="5737"/>
              </a:lnSpc>
            </a:pPr>
          </a:p>
          <a:p>
            <a:pPr algn="just" marL="746204" indent="-373102" lvl="1">
              <a:lnSpc>
                <a:spcPts val="5737"/>
              </a:lnSpc>
              <a:buFont typeface="Arial"/>
              <a:buChar char="•"/>
            </a:pPr>
            <a:r>
              <a:rPr lang="en-US" sz="34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It can be used in rehabilitation, sports, and prosthetics.</a:t>
            </a:r>
          </a:p>
          <a:p>
            <a:pPr algn="just">
              <a:lnSpc>
                <a:spcPts val="6235"/>
              </a:lnSpc>
            </a:pPr>
          </a:p>
          <a:p>
            <a:pPr algn="just" marL="746204" indent="-373102" lvl="1">
              <a:lnSpc>
                <a:spcPts val="5737"/>
              </a:lnSpc>
              <a:buFont typeface="Arial"/>
              <a:buChar char="•"/>
            </a:pPr>
            <a:r>
              <a:rPr lang="en-US" sz="34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Our goal is to support clinical rehabilitation, optimize athletic training, and enhance muscle performance through a user-friendly solution.</a:t>
            </a:r>
          </a:p>
          <a:p>
            <a:pPr algn="just">
              <a:lnSpc>
                <a:spcPts val="5737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31336" y="6280481"/>
            <a:ext cx="3196108" cy="2085492"/>
            <a:chOff x="0" y="0"/>
            <a:chExt cx="812800" cy="5303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530360"/>
            </a:xfrm>
            <a:custGeom>
              <a:avLst/>
              <a:gdLst/>
              <a:ahLst/>
              <a:cxnLst/>
              <a:rect r="r" b="b" t="t" l="l"/>
              <a:pathLst>
                <a:path h="53036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30360"/>
                  </a:lnTo>
                  <a:lnTo>
                    <a:pt x="0" y="53036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568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58617" y="6310192"/>
            <a:ext cx="3196108" cy="2085492"/>
            <a:chOff x="0" y="0"/>
            <a:chExt cx="812800" cy="5303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530360"/>
            </a:xfrm>
            <a:custGeom>
              <a:avLst/>
              <a:gdLst/>
              <a:ahLst/>
              <a:cxnLst/>
              <a:rect r="r" b="b" t="t" l="l"/>
              <a:pathLst>
                <a:path h="53036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30360"/>
                  </a:lnTo>
                  <a:lnTo>
                    <a:pt x="0" y="530360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568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64325" y="6390311"/>
            <a:ext cx="3192466" cy="1975662"/>
            <a:chOff x="0" y="0"/>
            <a:chExt cx="811874" cy="5024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1874" cy="502429"/>
            </a:xfrm>
            <a:custGeom>
              <a:avLst/>
              <a:gdLst/>
              <a:ahLst/>
              <a:cxnLst/>
              <a:rect r="r" b="b" t="t" l="l"/>
              <a:pathLst>
                <a:path h="502429" w="811874">
                  <a:moveTo>
                    <a:pt x="0" y="0"/>
                  </a:moveTo>
                  <a:lnTo>
                    <a:pt x="811874" y="0"/>
                  </a:lnTo>
                  <a:lnTo>
                    <a:pt x="811874" y="502429"/>
                  </a:lnTo>
                  <a:lnTo>
                    <a:pt x="0" y="502429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1874" cy="540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214201" y="6390311"/>
            <a:ext cx="3196108" cy="1975662"/>
            <a:chOff x="0" y="0"/>
            <a:chExt cx="812800" cy="5024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502429"/>
            </a:xfrm>
            <a:custGeom>
              <a:avLst/>
              <a:gdLst/>
              <a:ahLst/>
              <a:cxnLst/>
              <a:rect r="r" b="b" t="t" l="l"/>
              <a:pathLst>
                <a:path h="50242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02429"/>
                  </a:lnTo>
                  <a:lnTo>
                    <a:pt x="0" y="502429"/>
                  </a:lnTo>
                  <a:close/>
                </a:path>
              </a:pathLst>
            </a:custGeom>
            <a:solidFill>
              <a:srgbClr val="10686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5405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35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5932658" y="0"/>
            <a:ext cx="2526495" cy="2526495"/>
          </a:xfrm>
          <a:custGeom>
            <a:avLst/>
            <a:gdLst/>
            <a:ahLst/>
            <a:cxnLst/>
            <a:rect r="r" b="b" t="t" l="l"/>
            <a:pathLst>
              <a:path h="2526495" w="2526495">
                <a:moveTo>
                  <a:pt x="2526495" y="0"/>
                </a:moveTo>
                <a:lnTo>
                  <a:pt x="0" y="0"/>
                </a:lnTo>
                <a:lnTo>
                  <a:pt x="0" y="2526495"/>
                </a:lnTo>
                <a:lnTo>
                  <a:pt x="2526495" y="2526495"/>
                </a:lnTo>
                <a:lnTo>
                  <a:pt x="252649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5" id="15"/>
          <p:cNvGrpSpPr/>
          <p:nvPr/>
        </p:nvGrpSpPr>
        <p:grpSpPr>
          <a:xfrm rot="0">
            <a:off x="-2398938" y="8620262"/>
            <a:ext cx="4201427" cy="420142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75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593508" y="3369163"/>
            <a:ext cx="2803178" cy="2792229"/>
            <a:chOff x="0" y="0"/>
            <a:chExt cx="6502400" cy="6477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16665" r="223" b="-16665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3334244" y="3279696"/>
            <a:ext cx="2803178" cy="2792229"/>
            <a:chOff x="0" y="0"/>
            <a:chExt cx="6502400" cy="6477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3475" r="223" b="-3475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5852772" y="3369163"/>
            <a:ext cx="2803178" cy="2792229"/>
            <a:chOff x="0" y="0"/>
            <a:chExt cx="6502400" cy="64770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74523" t="-15654" r="223" b="-15654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2415120" y="3279696"/>
            <a:ext cx="2803178" cy="2792229"/>
            <a:chOff x="0" y="0"/>
            <a:chExt cx="6502400" cy="64770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6665" r="223" b="-16665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0" y="0"/>
            <a:ext cx="1680780" cy="10287000"/>
            <a:chOff x="0" y="0"/>
            <a:chExt cx="2241040" cy="13716000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990307" cy="13716000"/>
              <a:chOff x="0" y="0"/>
              <a:chExt cx="393147" cy="270933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393147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393147">
                    <a:moveTo>
                      <a:pt x="0" y="0"/>
                    </a:moveTo>
                    <a:lnTo>
                      <a:pt x="393147" y="0"/>
                    </a:lnTo>
                    <a:lnTo>
                      <a:pt x="393147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106861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19050"/>
                <a:ext cx="393147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1990307" y="0"/>
              <a:ext cx="250733" cy="13716000"/>
              <a:chOff x="0" y="0"/>
              <a:chExt cx="49528" cy="2709333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49528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49528">
                    <a:moveTo>
                      <a:pt x="0" y="0"/>
                    </a:moveTo>
                    <a:lnTo>
                      <a:pt x="49528" y="0"/>
                    </a:lnTo>
                    <a:lnTo>
                      <a:pt x="49528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AEEA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19050"/>
                <a:ext cx="49528" cy="272838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2859"/>
                  </a:lnSpc>
                  <a:spcBef>
                    <a:spcPct val="0"/>
                  </a:spcBef>
                </a:pPr>
              </a:p>
            </p:txBody>
          </p:sp>
        </p:grpSp>
      </p:grpSp>
      <p:sp>
        <p:nvSpPr>
          <p:cNvPr name="TextBox 37" id="37"/>
          <p:cNvSpPr txBox="true"/>
          <p:nvPr/>
        </p:nvSpPr>
        <p:spPr>
          <a:xfrm rot="0">
            <a:off x="2415120" y="6473784"/>
            <a:ext cx="2828541" cy="48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0"/>
              </a:lnSpc>
              <a:spcBef>
                <a:spcPct val="0"/>
              </a:spcBef>
            </a:pPr>
            <a:r>
              <a:rPr lang="en-US" b="true" sz="2836" spc="11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Sivamynthan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231336" y="343390"/>
            <a:ext cx="13607852" cy="1227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29"/>
              </a:lnSpc>
              <a:spcBef>
                <a:spcPct val="0"/>
              </a:spcBef>
            </a:pPr>
            <a:r>
              <a:rPr lang="en-US" b="true" sz="7163" spc="-143" strike="noStrike" u="none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Our Team and Task allocation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852772" y="6497905"/>
            <a:ext cx="3074590" cy="48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70"/>
              </a:lnSpc>
            </a:pPr>
            <a:r>
              <a:rPr lang="en-US" b="true" sz="2836" spc="11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Thusajiny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9746287" y="6429975"/>
            <a:ext cx="2828541" cy="48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0"/>
              </a:lnSpc>
              <a:spcBef>
                <a:spcPct val="0"/>
              </a:spcBef>
            </a:pPr>
            <a:r>
              <a:rPr lang="en-US" b="true" sz="2836" spc="11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Thamilezai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407850" y="6437766"/>
            <a:ext cx="2828541" cy="48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70"/>
              </a:lnSpc>
              <a:spcBef>
                <a:spcPct val="0"/>
              </a:spcBef>
            </a:pPr>
            <a:r>
              <a:rPr lang="en-US" b="true" sz="2836" spc="-147">
                <a:solidFill>
                  <a:srgbClr val="FFFBF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Mathujan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2497114" y="7033114"/>
            <a:ext cx="2721184" cy="116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Circuit design</a:t>
            </a:r>
          </a:p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Matlab and Arduino </a:t>
            </a:r>
          </a:p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Documentation                      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11950" y="6835823"/>
            <a:ext cx="3535576" cy="1559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Device Implementation</a:t>
            </a:r>
          </a:p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Website Development</a:t>
            </a:r>
          </a:p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 &amp; D</a:t>
            </a:r>
          </a:p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Circuit design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334244" y="6948539"/>
            <a:ext cx="3285370" cy="116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PCB Design</a:t>
            </a:r>
          </a:p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Soldering</a:t>
            </a:r>
          </a:p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Circuit implementation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080370" y="7145829"/>
            <a:ext cx="2619395" cy="77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Enclosure Design</a:t>
            </a:r>
          </a:p>
          <a:p>
            <a:pPr algn="l">
              <a:lnSpc>
                <a:spcPts val="3117"/>
              </a:lnSpc>
            </a:pPr>
            <a:r>
              <a:rPr lang="en-US" sz="2226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Circuit Testing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55292" y="3804723"/>
            <a:ext cx="6098493" cy="4190173"/>
          </a:xfrm>
          <a:custGeom>
            <a:avLst/>
            <a:gdLst/>
            <a:ahLst/>
            <a:cxnLst/>
            <a:rect r="r" b="b" t="t" l="l"/>
            <a:pathLst>
              <a:path h="4190173" w="6098493">
                <a:moveTo>
                  <a:pt x="0" y="0"/>
                </a:moveTo>
                <a:lnTo>
                  <a:pt x="6098494" y="0"/>
                </a:lnTo>
                <a:lnTo>
                  <a:pt x="6098494" y="4190173"/>
                </a:lnTo>
                <a:lnTo>
                  <a:pt x="0" y="4190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Product Overview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80331" y="2477493"/>
            <a:ext cx="9346336" cy="6974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73"/>
              </a:lnSpc>
            </a:pPr>
          </a:p>
          <a:p>
            <a:pPr algn="just" marL="659846" indent="-329923" lvl="1">
              <a:lnSpc>
                <a:spcPts val="5073"/>
              </a:lnSpc>
              <a:buFont typeface="Arial"/>
              <a:buChar char="•"/>
            </a:pPr>
            <a:r>
              <a:rPr lang="en-US" sz="30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Traditional EMG devices are often expensive, bulky, and complex, limiting accessibility for muscle monitoring.</a:t>
            </a:r>
          </a:p>
          <a:p>
            <a:pPr algn="just">
              <a:lnSpc>
                <a:spcPts val="5073"/>
              </a:lnSpc>
            </a:pPr>
          </a:p>
          <a:p>
            <a:pPr algn="just" marL="659846" indent="-329923" lvl="1">
              <a:lnSpc>
                <a:spcPts val="5073"/>
              </a:lnSpc>
              <a:buFont typeface="Arial"/>
              <a:buChar char="•"/>
            </a:pPr>
            <a:r>
              <a:rPr lang="en-US" sz="30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What we have designed is a </a:t>
            </a:r>
            <a:r>
              <a:rPr lang="en-US" b="true" sz="3056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cost-effective, portable EMG device</a:t>
            </a:r>
            <a:r>
              <a:rPr lang="en-US" sz="30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. </a:t>
            </a:r>
          </a:p>
          <a:p>
            <a:pPr algn="just">
              <a:lnSpc>
                <a:spcPts val="5073"/>
              </a:lnSpc>
            </a:pPr>
          </a:p>
          <a:p>
            <a:pPr algn="just" marL="659846" indent="-329923" lvl="1">
              <a:lnSpc>
                <a:spcPts val="5073"/>
              </a:lnSpc>
              <a:buFont typeface="Arial"/>
              <a:buChar char="•"/>
            </a:pPr>
            <a:r>
              <a:rPr lang="en-US" sz="30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It</a:t>
            </a:r>
            <a:r>
              <a:rPr lang="en-US" sz="30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 bridges the gap between high-cost systems and everyday needs.</a:t>
            </a:r>
          </a:p>
          <a:p>
            <a:pPr algn="just">
              <a:lnSpc>
                <a:spcPts val="5073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0331" y="2458443"/>
            <a:ext cx="15726354" cy="629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71"/>
              </a:lnSpc>
            </a:pPr>
            <a:r>
              <a:rPr lang="en-US" sz="33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1. Target Audience</a:t>
            </a:r>
          </a:p>
          <a:p>
            <a:pPr algn="just" marL="724614" indent="-362307" lvl="1">
              <a:lnSpc>
                <a:spcPts val="5571"/>
              </a:lnSpc>
              <a:buFont typeface="Arial"/>
              <a:buChar char="•"/>
            </a:pPr>
            <a:r>
              <a:rPr lang="en-US" sz="33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Healthcare Sector, Prosthetics &amp; Assistive Tech, Sports &amp; Fitness.</a:t>
            </a:r>
          </a:p>
          <a:p>
            <a:pPr algn="just">
              <a:lnSpc>
                <a:spcPts val="5571"/>
              </a:lnSpc>
            </a:pPr>
            <a:r>
              <a:rPr lang="en-US" sz="33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2. Market Demand</a:t>
            </a:r>
          </a:p>
          <a:p>
            <a:pPr algn="just" marL="724614" indent="-362307" lvl="1">
              <a:lnSpc>
                <a:spcPts val="5571"/>
              </a:lnSpc>
              <a:buFont typeface="Arial"/>
              <a:buChar char="•"/>
            </a:pPr>
            <a:r>
              <a:rPr lang="en-US" sz="33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Increasing cases of stroke, spinal injuries, and muscular disorders.</a:t>
            </a:r>
          </a:p>
          <a:p>
            <a:pPr algn="just" marL="724614" indent="-362307" lvl="1">
              <a:lnSpc>
                <a:spcPts val="5571"/>
              </a:lnSpc>
              <a:buFont typeface="Arial"/>
              <a:buChar char="•"/>
            </a:pPr>
            <a:r>
              <a:rPr lang="en-US" sz="33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Rising adoption of prosthetics in Sri Lanka.</a:t>
            </a:r>
          </a:p>
          <a:p>
            <a:pPr algn="just" marL="724614" indent="-362307" lvl="1">
              <a:lnSpc>
                <a:spcPts val="5571"/>
              </a:lnSpc>
              <a:buFont typeface="Arial"/>
              <a:buChar char="•"/>
            </a:pPr>
            <a:r>
              <a:rPr lang="en-US" sz="33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Growing focus on sports injury prevention and recovery.</a:t>
            </a:r>
          </a:p>
          <a:p>
            <a:pPr algn="just">
              <a:lnSpc>
                <a:spcPts val="5571"/>
              </a:lnSpc>
            </a:pPr>
            <a:r>
              <a:rPr lang="en-US" sz="33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3. Competitive Edge</a:t>
            </a:r>
          </a:p>
          <a:p>
            <a:pPr algn="just" marL="724614" indent="-362307" lvl="1">
              <a:lnSpc>
                <a:spcPts val="5571"/>
              </a:lnSpc>
              <a:buFont typeface="Arial"/>
              <a:buChar char="•"/>
            </a:pPr>
            <a:r>
              <a:rPr lang="en-US" sz="33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Current EMG devices are imported, expensive, and bulky.</a:t>
            </a:r>
          </a:p>
          <a:p>
            <a:pPr algn="just" marL="724614" indent="-362307" lvl="1">
              <a:lnSpc>
                <a:spcPts val="5571"/>
              </a:lnSpc>
              <a:buFont typeface="Arial"/>
              <a:buChar char="•"/>
            </a:pPr>
            <a:r>
              <a:rPr lang="en-US" sz="33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Our device offers affordability, portability, and ease of use.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Market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80331" y="2448918"/>
            <a:ext cx="15726354" cy="528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4. Stakeholder Benefits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Patients: Affordable, at-home rehabilitation.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Physiotherapists &amp; Doctors: Simplified diagnosis and monitoring.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Athletes: Optimized training &amp; injury prevention.</a:t>
            </a:r>
          </a:p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5. Opportunities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Collaborations with rehab centers, sports clubs, and NGOs.</a:t>
            </a:r>
          </a:p>
          <a:p>
            <a:pPr algn="just" marL="789383" indent="-394691" lvl="1">
              <a:lnSpc>
                <a:spcPts val="6069"/>
              </a:lnSpc>
              <a:buFont typeface="Arial"/>
              <a:buChar char="•"/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Education &amp; awareness campaigns to demonstrate product value.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Design and Development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27356" y="2765624"/>
            <a:ext cx="15131944" cy="2879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9546" indent="-379773" lvl="1">
              <a:lnSpc>
                <a:spcPts val="5839"/>
              </a:lnSpc>
              <a:buFont typeface="Arial"/>
              <a:buChar char="•"/>
            </a:pPr>
            <a:r>
              <a:rPr lang="en-US" sz="35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Studies highlight the need for affordable diagnostic tools in developing countries.</a:t>
            </a:r>
          </a:p>
          <a:p>
            <a:pPr algn="just" marL="759546" indent="-379773" lvl="1">
              <a:lnSpc>
                <a:spcPts val="5839"/>
              </a:lnSpc>
              <a:buFont typeface="Arial"/>
              <a:buChar char="•"/>
            </a:pPr>
            <a:r>
              <a:rPr lang="en-US" sz="35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Advances in microcontrollers and signal processing enable cost-effective solutions.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127356" y="1984443"/>
            <a:ext cx="14499397" cy="73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75"/>
              </a:lnSpc>
              <a:spcBef>
                <a:spcPct val="0"/>
              </a:spcBef>
            </a:pPr>
            <a:r>
              <a:rPr lang="en-US" sz="4339" spc="-8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Background research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356" y="5765183"/>
            <a:ext cx="14499397" cy="73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75"/>
              </a:lnSpc>
              <a:spcBef>
                <a:spcPct val="0"/>
              </a:spcBef>
            </a:pPr>
            <a:r>
              <a:rPr lang="en-US" sz="4339" spc="-8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Challenges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27356" y="6742453"/>
            <a:ext cx="15131944" cy="2146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9546" indent="-379773" lvl="1">
              <a:lnSpc>
                <a:spcPts val="5839"/>
              </a:lnSpc>
              <a:buFont typeface="Arial"/>
              <a:buChar char="•"/>
            </a:pPr>
            <a:r>
              <a:rPr lang="en-US" sz="35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Only few research papers specified in this domain.</a:t>
            </a:r>
          </a:p>
          <a:p>
            <a:pPr algn="just" marL="759546" indent="-379773" lvl="1">
              <a:lnSpc>
                <a:spcPts val="5839"/>
              </a:lnSpc>
              <a:buFont typeface="Arial"/>
              <a:buChar char="•"/>
            </a:pPr>
            <a:r>
              <a:rPr lang="en-US" sz="3518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We have to convert what was applied to related domains and start fresh if none is available.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Design and Development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75259" y="7023973"/>
            <a:ext cx="7684041" cy="223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After finding necessary components, we tested out in protoboards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127356" y="2259865"/>
            <a:ext cx="14499397" cy="73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75"/>
              </a:lnSpc>
              <a:spcBef>
                <a:spcPct val="0"/>
              </a:spcBef>
            </a:pPr>
            <a:r>
              <a:rPr lang="en-US" sz="4339" spc="-8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Prototyping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356" y="3349782"/>
            <a:ext cx="7684041" cy="2234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Initially the circuit was realized in LTSpice to ensure there are no defects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54773" y="3212739"/>
            <a:ext cx="7004527" cy="2670340"/>
          </a:xfrm>
          <a:custGeom>
            <a:avLst/>
            <a:gdLst/>
            <a:ahLst/>
            <a:cxnLst/>
            <a:rect r="r" b="b" t="t" l="l"/>
            <a:pathLst>
              <a:path h="2670340" w="7004527">
                <a:moveTo>
                  <a:pt x="0" y="0"/>
                </a:moveTo>
                <a:lnTo>
                  <a:pt x="7004527" y="0"/>
                </a:lnTo>
                <a:lnTo>
                  <a:pt x="7004527" y="2670340"/>
                </a:lnTo>
                <a:lnTo>
                  <a:pt x="0" y="2670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95" t="-66990" r="-22364" b="-24679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700312" y="6098460"/>
            <a:ext cx="5311524" cy="3481949"/>
            <a:chOff x="0" y="0"/>
            <a:chExt cx="13107248" cy="859240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107248" cy="8593675"/>
            </a:xfrm>
            <a:custGeom>
              <a:avLst/>
              <a:gdLst/>
              <a:ahLst/>
              <a:cxnLst/>
              <a:rect r="r" b="b" t="t" l="l"/>
              <a:pathLst>
                <a:path h="8593675" w="13107248">
                  <a:moveTo>
                    <a:pt x="0" y="8057958"/>
                  </a:moveTo>
                  <a:lnTo>
                    <a:pt x="0" y="534448"/>
                  </a:lnTo>
                  <a:cubicBezTo>
                    <a:pt x="0" y="238869"/>
                    <a:pt x="364381" y="0"/>
                    <a:pt x="815271" y="0"/>
                  </a:cubicBezTo>
                  <a:lnTo>
                    <a:pt x="12294599" y="0"/>
                  </a:lnTo>
                  <a:cubicBezTo>
                    <a:pt x="12742867" y="0"/>
                    <a:pt x="13107248" y="238869"/>
                    <a:pt x="13107248" y="534448"/>
                  </a:cubicBezTo>
                  <a:lnTo>
                    <a:pt x="13107248" y="8059676"/>
                  </a:lnTo>
                  <a:cubicBezTo>
                    <a:pt x="13107248" y="8355255"/>
                    <a:pt x="12742867" y="8593675"/>
                    <a:pt x="12291978" y="8593675"/>
                  </a:cubicBezTo>
                  <a:lnTo>
                    <a:pt x="815271" y="8593675"/>
                  </a:lnTo>
                  <a:cubicBezTo>
                    <a:pt x="364381" y="8592406"/>
                    <a:pt x="0" y="8353537"/>
                    <a:pt x="0" y="8057958"/>
                  </a:cubicBezTo>
                  <a:close/>
                </a:path>
              </a:pathLst>
            </a:custGeom>
            <a:blipFill>
              <a:blip r:embed="rId3"/>
              <a:stretch>
                <a:fillRect l="0" t="-7418" r="0" b="-7418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019465" y="2336065"/>
            <a:ext cx="5790015" cy="3568632"/>
          </a:xfrm>
          <a:custGeom>
            <a:avLst/>
            <a:gdLst/>
            <a:ahLst/>
            <a:cxnLst/>
            <a:rect r="r" b="b" t="t" l="l"/>
            <a:pathLst>
              <a:path h="3568632" w="5790015">
                <a:moveTo>
                  <a:pt x="0" y="0"/>
                </a:moveTo>
                <a:lnTo>
                  <a:pt x="5790015" y="0"/>
                </a:lnTo>
                <a:lnTo>
                  <a:pt x="5790015" y="3568632"/>
                </a:lnTo>
                <a:lnTo>
                  <a:pt x="0" y="3568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3766692" y="4724903"/>
            <a:ext cx="3171812" cy="5531399"/>
          </a:xfrm>
          <a:custGeom>
            <a:avLst/>
            <a:gdLst/>
            <a:ahLst/>
            <a:cxnLst/>
            <a:rect r="r" b="b" t="t" l="l"/>
            <a:pathLst>
              <a:path h="5531399" w="3171812">
                <a:moveTo>
                  <a:pt x="0" y="0"/>
                </a:moveTo>
                <a:lnTo>
                  <a:pt x="3171812" y="0"/>
                </a:lnTo>
                <a:lnTo>
                  <a:pt x="3171812" y="5531399"/>
                </a:lnTo>
                <a:lnTo>
                  <a:pt x="0" y="5531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016" r="0" b="-1840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Design and Development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356" y="3054845"/>
            <a:ext cx="8234884" cy="147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The final PCB was completed using Altium.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27356" y="2259865"/>
            <a:ext cx="14499397" cy="73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75"/>
              </a:lnSpc>
              <a:spcBef>
                <a:spcPct val="0"/>
              </a:spcBef>
            </a:pPr>
            <a:r>
              <a:rPr lang="en-US" sz="4339" spc="-8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PCB Design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24416" y="6813267"/>
            <a:ext cx="8234884" cy="1472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There was an additional PCB for the power circuit.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6919" y="0"/>
            <a:ext cx="1608512" cy="10287000"/>
            <a:chOff x="0" y="0"/>
            <a:chExt cx="42364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641" cy="2709333"/>
            </a:xfrm>
            <a:custGeom>
              <a:avLst/>
              <a:gdLst/>
              <a:ahLst/>
              <a:cxnLst/>
              <a:rect r="r" b="b" t="t" l="l"/>
              <a:pathLst>
                <a:path h="2709333" w="423641">
                  <a:moveTo>
                    <a:pt x="0" y="0"/>
                  </a:moveTo>
                  <a:lnTo>
                    <a:pt x="423641" y="0"/>
                  </a:lnTo>
                  <a:lnTo>
                    <a:pt x="4236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true">
              <a:gsLst>
                <a:gs pos="0">
                  <a:srgbClr val="015E61">
                    <a:alpha val="100000"/>
                  </a:srgbClr>
                </a:gs>
                <a:gs pos="100000">
                  <a:srgbClr val="47E060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3641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492730" cy="10287000"/>
            <a:chOff x="0" y="0"/>
            <a:chExt cx="393147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314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93147">
                  <a:moveTo>
                    <a:pt x="0" y="0"/>
                  </a:moveTo>
                  <a:lnTo>
                    <a:pt x="393147" y="0"/>
                  </a:lnTo>
                  <a:lnTo>
                    <a:pt x="39314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393147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92730" y="0"/>
            <a:ext cx="188050" cy="10287000"/>
            <a:chOff x="0" y="0"/>
            <a:chExt cx="49528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9528" cy="2709333"/>
            </a:xfrm>
            <a:custGeom>
              <a:avLst/>
              <a:gdLst/>
              <a:ahLst/>
              <a:cxnLst/>
              <a:rect r="r" b="b" t="t" l="l"/>
              <a:pathLst>
                <a:path h="2709333" w="49528">
                  <a:moveTo>
                    <a:pt x="0" y="0"/>
                  </a:moveTo>
                  <a:lnTo>
                    <a:pt x="49528" y="0"/>
                  </a:lnTo>
                  <a:lnTo>
                    <a:pt x="4952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EEA00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9528" cy="272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31529" y="2324111"/>
            <a:ext cx="6940308" cy="5638778"/>
          </a:xfrm>
          <a:custGeom>
            <a:avLst/>
            <a:gdLst/>
            <a:ahLst/>
            <a:cxnLst/>
            <a:rect r="r" b="b" t="t" l="l"/>
            <a:pathLst>
              <a:path h="5638778" w="6940308">
                <a:moveTo>
                  <a:pt x="0" y="0"/>
                </a:moveTo>
                <a:lnTo>
                  <a:pt x="6940308" y="0"/>
                </a:lnTo>
                <a:lnTo>
                  <a:pt x="6940308" y="5638778"/>
                </a:lnTo>
                <a:lnTo>
                  <a:pt x="0" y="563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47" t="0" r="-5240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27356" y="7541893"/>
            <a:ext cx="3094531" cy="2217747"/>
          </a:xfrm>
          <a:custGeom>
            <a:avLst/>
            <a:gdLst/>
            <a:ahLst/>
            <a:cxnLst/>
            <a:rect r="r" b="b" t="t" l="l"/>
            <a:pathLst>
              <a:path h="2217747" w="3094531">
                <a:moveTo>
                  <a:pt x="0" y="0"/>
                </a:moveTo>
                <a:lnTo>
                  <a:pt x="3094531" y="0"/>
                </a:lnTo>
                <a:lnTo>
                  <a:pt x="3094531" y="2217747"/>
                </a:lnTo>
                <a:lnTo>
                  <a:pt x="0" y="2217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955605" y="7541893"/>
            <a:ext cx="2837876" cy="2217747"/>
          </a:xfrm>
          <a:custGeom>
            <a:avLst/>
            <a:gdLst/>
            <a:ahLst/>
            <a:cxnLst/>
            <a:rect r="r" b="b" t="t" l="l"/>
            <a:pathLst>
              <a:path h="2217747" w="2837876">
                <a:moveTo>
                  <a:pt x="0" y="0"/>
                </a:moveTo>
                <a:lnTo>
                  <a:pt x="2837876" y="0"/>
                </a:lnTo>
                <a:lnTo>
                  <a:pt x="2837876" y="2217747"/>
                </a:lnTo>
                <a:lnTo>
                  <a:pt x="0" y="22177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27356" y="698064"/>
            <a:ext cx="14499397" cy="1126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95"/>
              </a:lnSpc>
              <a:spcBef>
                <a:spcPct val="0"/>
              </a:spcBef>
            </a:pPr>
            <a:r>
              <a:rPr lang="en-US" b="true" sz="6639" spc="-132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Design and Development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27356" y="3688315"/>
            <a:ext cx="7656499" cy="299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69"/>
              </a:lnSpc>
            </a:pPr>
            <a:r>
              <a:rPr lang="en-US" sz="365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After the device was complete, for the protective part we chose PLA enclosure which provided whether and physical protection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27356" y="2259865"/>
            <a:ext cx="14499397" cy="737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75"/>
              </a:lnSpc>
              <a:spcBef>
                <a:spcPct val="0"/>
              </a:spcBef>
            </a:pPr>
            <a:r>
              <a:rPr lang="en-US" sz="4339" spc="-86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Enclosure and Finishing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DAGUPmkMNDg</dc:identifier>
  <dcterms:modified xsi:type="dcterms:W3CDTF">2011-08-01T06:04:30Z</dcterms:modified>
  <cp:revision>1</cp:revision>
  <dc:title>STEM mid</dc:title>
</cp:coreProperties>
</file>